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12"/>
  </p:notesMasterIdLst>
  <p:sldIdLst>
    <p:sldId id="256" r:id="rId2"/>
    <p:sldId id="260" r:id="rId3"/>
    <p:sldId id="259" r:id="rId4"/>
    <p:sldId id="261" r:id="rId5"/>
    <p:sldId id="263" r:id="rId6"/>
    <p:sldId id="262" r:id="rId7"/>
    <p:sldId id="264" r:id="rId8"/>
    <p:sldId id="265" r:id="rId9"/>
    <p:sldId id="266" r:id="rId10"/>
    <p:sldId id="25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napToObjects="1">
      <p:cViewPr varScale="1">
        <p:scale>
          <a:sx n="68" d="100"/>
          <a:sy n="68" d="100"/>
        </p:scale>
        <p:origin x="6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2018. 04. 24.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2018. 04. 24.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2018. 04. 24.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2018. 04. 24.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2018. 04. 24.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2018. 04. 24.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2018. 04. 24.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2018. 04. 24.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2018. 04. 24.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1412776"/>
            <a:ext cx="8640960" cy="4680520"/>
          </a:xfrm>
        </p:spPr>
        <p:txBody>
          <a:bodyPr/>
          <a:lstStyle/>
          <a:p>
            <a:r>
              <a:rPr lang="hu-HU" dirty="0"/>
              <a:t>Top-2.1.2-15-hb1-2016-00016</a:t>
            </a:r>
            <a:br>
              <a:rPr lang="hu-HU" dirty="0"/>
            </a:br>
            <a:br>
              <a:rPr lang="hu-HU" dirty="0"/>
            </a:br>
            <a:r>
              <a:rPr lang="hu-HU" dirty="0" err="1"/>
              <a:t>berettyóújfalu</a:t>
            </a:r>
            <a:r>
              <a:rPr lang="hu-HU" dirty="0"/>
              <a:t>, </a:t>
            </a:r>
            <a:br>
              <a:rPr lang="hu-HU" dirty="0"/>
            </a:br>
            <a:r>
              <a:rPr lang="hu-HU" dirty="0"/>
              <a:t>az egészséges</a:t>
            </a:r>
            <a:br>
              <a:rPr lang="hu-HU" dirty="0"/>
            </a:br>
            <a:r>
              <a:rPr lang="hu-HU" dirty="0"/>
              <a:t>zöldváros</a:t>
            </a:r>
          </a:p>
        </p:txBody>
      </p:sp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1440160"/>
          </a:xfrm>
        </p:spPr>
        <p:txBody>
          <a:bodyPr/>
          <a:lstStyle/>
          <a:p>
            <a:r>
              <a:rPr lang="hu-HU" dirty="0"/>
              <a:t>KÖSZÖNÖM </a:t>
            </a:r>
            <a:br>
              <a:rPr lang="hu-HU" dirty="0"/>
            </a:br>
            <a:r>
              <a:rPr lang="hu-HU" dirty="0"/>
              <a:t>A FIGYELMET!</a:t>
            </a:r>
          </a:p>
        </p:txBody>
      </p:sp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8F385AE0-5CF3-4DE2-8361-DEE7A84FA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4402360"/>
            <a:ext cx="3707904" cy="2455640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70EE7F19-A328-4B70-9749-DC1A99BA0F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8075240" cy="4691063"/>
          </a:xfrm>
        </p:spPr>
        <p:txBody>
          <a:bodyPr>
            <a:normAutofit fontScale="92500" lnSpcReduction="10000"/>
          </a:bodyPr>
          <a:lstStyle/>
          <a:p>
            <a:endParaRPr lang="hu-HU" sz="1800" b="1" i="1" dirty="0"/>
          </a:p>
          <a:p>
            <a:r>
              <a:rPr lang="hu-HU" sz="2000" b="1" i="1" dirty="0"/>
              <a:t>BERETTYÓÚJFALU, AZ EGÉSZSÉGES ZÖLDVÁROS</a:t>
            </a:r>
          </a:p>
          <a:p>
            <a:endParaRPr lang="hu-HU" sz="1800" b="1" dirty="0"/>
          </a:p>
          <a:p>
            <a:r>
              <a:rPr lang="hu-HU" sz="1800" b="1" dirty="0"/>
              <a:t>Projektazonosító: TOP-2.1.2-15-HB1-2016-00016</a:t>
            </a:r>
          </a:p>
          <a:p>
            <a:endParaRPr lang="hu-HU" sz="1800" b="1" dirty="0"/>
          </a:p>
          <a:p>
            <a:r>
              <a:rPr lang="hu-HU" sz="1800" b="1" dirty="0"/>
              <a:t>Kedvezményezett: Berettyóújfalu Város Önkormányzata</a:t>
            </a:r>
          </a:p>
          <a:p>
            <a:endParaRPr lang="hu-HU" sz="1800" b="1" dirty="0"/>
          </a:p>
          <a:p>
            <a:r>
              <a:rPr lang="hu-HU" sz="1800" b="1" dirty="0"/>
              <a:t>Támogatási kérelem benyújtása: 2016.05.25.</a:t>
            </a:r>
          </a:p>
          <a:p>
            <a:endParaRPr lang="hu-HU" sz="1800" b="1" dirty="0"/>
          </a:p>
          <a:p>
            <a:r>
              <a:rPr lang="hu-HU" sz="1800" b="1" dirty="0"/>
              <a:t>Projekt megvalósítás időszaka: 2017.06.15 – 2019.10.31.</a:t>
            </a:r>
          </a:p>
          <a:p>
            <a:endParaRPr lang="hu-HU" sz="1800" b="1" dirty="0"/>
          </a:p>
          <a:p>
            <a:r>
              <a:rPr lang="hu-HU" sz="1800" b="1" dirty="0"/>
              <a:t>Elnyert támogatás összege: 700.000.000.-Ft</a:t>
            </a:r>
          </a:p>
          <a:p>
            <a:endParaRPr lang="hu-HU" sz="1800" b="1" dirty="0"/>
          </a:p>
          <a:p>
            <a:r>
              <a:rPr lang="hu-HU" sz="1800" b="1" dirty="0"/>
              <a:t>Támogatási intenzitás: 100%</a:t>
            </a:r>
          </a:p>
          <a:p>
            <a:endParaRPr lang="hu-HU" sz="1800" b="1" dirty="0"/>
          </a:p>
          <a:p>
            <a:r>
              <a:rPr lang="hu-HU" sz="1800" b="1" dirty="0"/>
              <a:t>Akcióterületen: 10 megvalósítási helyszín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Cím 3">
            <a:extLst>
              <a:ext uri="{FF2B5EF4-FFF2-40B4-BE49-F238E27FC236}">
                <a16:creationId xmlns:a16="http://schemas.microsoft.com/office/drawing/2014/main" id="{B39F0908-C236-44B2-94A1-32BE51410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89" y="44624"/>
            <a:ext cx="5996219" cy="864096"/>
          </a:xfrm>
        </p:spPr>
        <p:txBody>
          <a:bodyPr/>
          <a:lstStyle/>
          <a:p>
            <a:r>
              <a:rPr lang="hu-HU" dirty="0"/>
              <a:t>Projekt általános bemutatása</a:t>
            </a:r>
          </a:p>
        </p:txBody>
      </p:sp>
    </p:spTree>
    <p:extLst>
      <p:ext uri="{BB962C8B-B14F-4D97-AF65-F5344CB8AC3E}">
        <p14:creationId xmlns:p14="http://schemas.microsoft.com/office/powerpoint/2010/main" val="1274005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228600" y="1268760"/>
            <a:ext cx="8519864" cy="5378276"/>
          </a:xfrm>
        </p:spPr>
        <p:txBody>
          <a:bodyPr>
            <a:normAutofit lnSpcReduction="1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6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Projekt célja</a:t>
            </a:r>
          </a:p>
          <a:p>
            <a:pPr lvl="1" algn="just"/>
            <a:r>
              <a:rPr lang="hu-HU" sz="1600" dirty="0"/>
              <a:t>A projekt célja, hogy a tervezett beavatkozások megvalósulása révén a településen Berettyóújfalu lakossága, az idelátogatók és a vállalkozások számára is </a:t>
            </a:r>
            <a:r>
              <a:rPr lang="hu-HU" sz="1600" b="1" dirty="0"/>
              <a:t>vonzó</a:t>
            </a:r>
            <a:r>
              <a:rPr lang="hu-HU" sz="1600" dirty="0"/>
              <a:t>, ugyanakkor </a:t>
            </a:r>
            <a:r>
              <a:rPr lang="hu-HU" sz="1600" b="1" dirty="0"/>
              <a:t>környezetileg fenntartható városi környezet</a:t>
            </a:r>
            <a:r>
              <a:rPr lang="hu-HU" sz="1600" dirty="0"/>
              <a:t>, </a:t>
            </a:r>
            <a:r>
              <a:rPr lang="hu-HU" sz="1600" b="1" dirty="0"/>
              <a:t>települési arculat</a:t>
            </a:r>
            <a:r>
              <a:rPr lang="hu-HU" sz="1600" dirty="0"/>
              <a:t> jöjjön létre. Belvárosi akcióterület zöldfelületeinek, köztereinek megújítása </a:t>
            </a:r>
            <a:r>
              <a:rPr lang="hu-HU" sz="1600" b="1" dirty="0"/>
              <a:t>az aktív használat ösztönzése érdekében.</a:t>
            </a:r>
          </a:p>
          <a:p>
            <a:pPr lvl="1" algn="just"/>
            <a:endParaRPr lang="hu-HU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6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ITS-</a:t>
            </a:r>
            <a:r>
              <a:rPr lang="hu-HU" sz="1600" b="1" i="1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hez</a:t>
            </a:r>
            <a:r>
              <a:rPr lang="hu-HU" sz="1600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való kapcsolódás</a:t>
            </a:r>
          </a:p>
          <a:p>
            <a:pPr lvl="1" algn="just"/>
            <a:r>
              <a:rPr lang="hu-HU" sz="1600" dirty="0"/>
              <a:t>Berettyóújfalu </a:t>
            </a:r>
            <a:r>
              <a:rPr lang="hu-HU" sz="1600" b="1" dirty="0"/>
              <a:t>Integrált Településfejlesztési Stratégiája (ITS) </a:t>
            </a:r>
            <a:r>
              <a:rPr lang="hu-HU" sz="1600" dirty="0"/>
              <a:t>2015-ben készült el, így az abban foglalt </a:t>
            </a:r>
            <a:r>
              <a:rPr lang="hu-HU" sz="1600" b="1" dirty="0"/>
              <a:t>fejlesztési szükségleteket és akcióterületi lehatárolásokat </a:t>
            </a:r>
            <a:r>
              <a:rPr lang="hu-HU" sz="1600" dirty="0"/>
              <a:t>vettük alapul a tervezett projekt tartalmának meghatározásakor. Integrált Városfejlesztési Stratégiája (IVS) mentén már két funkcióbővítő városrehabilitációs projekt valósult meg.</a:t>
            </a:r>
          </a:p>
          <a:p>
            <a:pPr lvl="1" algn="just"/>
            <a:r>
              <a:rPr lang="hu-HU" sz="1600" dirty="0"/>
              <a:t>Jelen projekt célja </a:t>
            </a:r>
            <a:r>
              <a:rPr lang="hu-HU" sz="1600" b="1" dirty="0"/>
              <a:t>kapcsolódik a korábbi funkcióbővítő városfejlesztési projektekhez </a:t>
            </a:r>
            <a:r>
              <a:rPr lang="hu-HU" sz="1600" dirty="0"/>
              <a:t>(„Berettyóújfalu az egészséges város I-II. ütem”), melyek szintén a belvárosi akcióterületen valósultak meg, így </a:t>
            </a:r>
            <a:r>
              <a:rPr lang="hu-HU" sz="1600" dirty="0" err="1"/>
              <a:t>szinergikus</a:t>
            </a:r>
            <a:r>
              <a:rPr lang="hu-HU" sz="1600" dirty="0"/>
              <a:t> hatásaik várhatóan összeadódnak.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sz="1600" b="1" dirty="0"/>
              <a:t>A helyiek életminőségének, életkörülményeinek javítása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sz="1600" b="1" dirty="0"/>
              <a:t>Fenntartható városfejlesztés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sz="1600" b="1" dirty="0"/>
              <a:t>A járásközponti szerepkör megerősítése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sz="1600" b="1" dirty="0"/>
              <a:t>A térség egészségcentrumának fejlesztése</a:t>
            </a:r>
            <a:endParaRPr lang="hu-HU" sz="1800" cap="all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előkészítés</a:t>
            </a:r>
          </a:p>
        </p:txBody>
      </p:sp>
    </p:spTree>
    <p:extLst>
      <p:ext uri="{BB962C8B-B14F-4D97-AF65-F5344CB8AC3E}">
        <p14:creationId xmlns:p14="http://schemas.microsoft.com/office/powerpoint/2010/main" val="397599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CC8C1E4A-8E93-465F-B5D4-AD19D4F243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1520" y="1340768"/>
            <a:ext cx="8435280" cy="5123111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hu-HU" sz="1800" b="1" i="1" u="sng" dirty="0"/>
              <a:t>A) Főtevékenység </a:t>
            </a:r>
            <a:r>
              <a:rPr lang="hu-HU" sz="1800" i="1" dirty="0"/>
              <a:t>-</a:t>
            </a:r>
          </a:p>
          <a:p>
            <a:pPr algn="ctr">
              <a:lnSpc>
                <a:spcPct val="150000"/>
              </a:lnSpc>
            </a:pPr>
            <a:r>
              <a:rPr lang="hu-HU" sz="1800" b="1" i="1" u="sng" dirty="0"/>
              <a:t>akcióterületen a városi zöld infrastruktúra hálózat </a:t>
            </a:r>
          </a:p>
          <a:p>
            <a:pPr algn="ctr">
              <a:lnSpc>
                <a:spcPct val="150000"/>
              </a:lnSpc>
            </a:pPr>
            <a:r>
              <a:rPr lang="hu-HU" sz="1800" b="1" i="1" u="sng" dirty="0"/>
              <a:t>rekonstrukciója közterületen</a:t>
            </a:r>
          </a:p>
          <a:p>
            <a:pPr lvl="1">
              <a:lnSpc>
                <a:spcPct val="150000"/>
              </a:lnSpc>
            </a:pPr>
            <a:r>
              <a:rPr lang="hu-HU" sz="1600" b="1" dirty="0"/>
              <a:t>a) a növényfelület, élőhely és biodiverzitás növelése, a zöldfelület növényállományának rekonstrukciója, gyomirtás/beteg fák eltávolítása, ápolási munkák</a:t>
            </a:r>
          </a:p>
          <a:p>
            <a:pPr lvl="1">
              <a:lnSpc>
                <a:spcPct val="150000"/>
              </a:lnSpc>
            </a:pPr>
            <a:r>
              <a:rPr lang="hu-HU" sz="1600" b="1" dirty="0"/>
              <a:t>c) városklíma, hősziget-hatás ellen árnyékoló lombhullató, klímatűrő fasorok, zöldfelületek létesítése</a:t>
            </a:r>
          </a:p>
          <a:p>
            <a:pPr lvl="1">
              <a:lnSpc>
                <a:spcPct val="150000"/>
              </a:lnSpc>
            </a:pPr>
            <a:r>
              <a:rPr lang="hu-HU" sz="1600" b="1" dirty="0"/>
              <a:t>d) városi aktív rekreációs zöldterületek (városi tanösvény, futópálya, szabadtéri kondipark) kialakítása </a:t>
            </a:r>
          </a:p>
          <a:p>
            <a:pPr lvl="1">
              <a:lnSpc>
                <a:spcPct val="150000"/>
              </a:lnSpc>
            </a:pPr>
            <a:r>
              <a:rPr lang="hu-HU" sz="1600" b="1" dirty="0"/>
              <a:t>g)  csapadékvíz közvetlen hasznosítása a fejlesztésre kerülő zöldfelületen, önfenntartó képességének fokozása érdekében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Cím 3">
            <a:extLst>
              <a:ext uri="{FF2B5EF4-FFF2-40B4-BE49-F238E27FC236}">
                <a16:creationId xmlns:a16="http://schemas.microsoft.com/office/drawing/2014/main" id="{80409D55-5769-4F18-89BA-4F0133FD2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864096"/>
          </a:xfrm>
        </p:spPr>
        <p:txBody>
          <a:bodyPr>
            <a:normAutofit/>
          </a:bodyPr>
          <a:lstStyle/>
          <a:p>
            <a:r>
              <a:rPr lang="hu-HU" dirty="0"/>
              <a:t>Önállóan támogatható tevékenységek: A)</a:t>
            </a:r>
          </a:p>
        </p:txBody>
      </p:sp>
    </p:spTree>
    <p:extLst>
      <p:ext uri="{BB962C8B-B14F-4D97-AF65-F5344CB8AC3E}">
        <p14:creationId xmlns:p14="http://schemas.microsoft.com/office/powerpoint/2010/main" val="4102992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8A10F451-0B04-41C0-8A5A-EA768291B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89" y="44624"/>
            <a:ext cx="5924211" cy="864096"/>
          </a:xfrm>
        </p:spPr>
        <p:txBody>
          <a:bodyPr/>
          <a:lstStyle/>
          <a:p>
            <a:r>
              <a:rPr lang="hu-HU" dirty="0"/>
              <a:t>Kiegészítő tevékenységek</a:t>
            </a: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1619696B-2BB6-4887-9679-763C1C2327F7}"/>
              </a:ext>
            </a:extLst>
          </p:cNvPr>
          <p:cNvSpPr/>
          <p:nvPr/>
        </p:nvSpPr>
        <p:spPr>
          <a:xfrm>
            <a:off x="323528" y="1484784"/>
            <a:ext cx="8568952" cy="4611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u-HU" b="1" i="1" u="sng" dirty="0"/>
              <a:t>A) Főtevékenységhez kapcsolódóan: </a:t>
            </a:r>
          </a:p>
          <a:p>
            <a:pPr lvl="1">
              <a:lnSpc>
                <a:spcPct val="150000"/>
              </a:lnSpc>
            </a:pPr>
            <a:r>
              <a:rPr lang="hu-HU" dirty="0"/>
              <a:t>c) Zöldterület jellegzetes stílusjegyeit hordozó, az építészeti örökség részét képező műtárgyak, táj-és kertépítészeti alkotások megőrző, helyreállító rekonstrukciója</a:t>
            </a:r>
          </a:p>
          <a:p>
            <a:pPr lvl="1">
              <a:lnSpc>
                <a:spcPct val="150000"/>
              </a:lnSpc>
            </a:pPr>
            <a:r>
              <a:rPr lang="hu-HU" dirty="0"/>
              <a:t>d) A zöldterület szerkezetét, funkcióját, összképét zavaró építmények, műtárgyak elbontása és a degradált felületek rekultivációja </a:t>
            </a:r>
          </a:p>
          <a:p>
            <a:pPr lvl="1">
              <a:lnSpc>
                <a:spcPct val="150000"/>
              </a:lnSpc>
            </a:pPr>
            <a:r>
              <a:rPr lang="hu-HU" dirty="0"/>
              <a:t>g) Teljes rétegrendjében vízáteresztő burkolatú sétautak nyomvonal </a:t>
            </a:r>
            <a:r>
              <a:rPr lang="hu-HU" dirty="0" err="1"/>
              <a:t>rekontrukciója</a:t>
            </a:r>
            <a:r>
              <a:rPr lang="hu-HU" dirty="0"/>
              <a:t>, felújítása, létesítése, kialakítása </a:t>
            </a:r>
          </a:p>
          <a:p>
            <a:pPr lvl="1">
              <a:lnSpc>
                <a:spcPct val="150000"/>
              </a:lnSpc>
            </a:pPr>
            <a:r>
              <a:rPr lang="hu-HU" dirty="0"/>
              <a:t>i) a terület rendeltetésszerű használatához szükséges eszközbeszerzés (utcabútor)</a:t>
            </a:r>
          </a:p>
          <a:p>
            <a:pPr lvl="1">
              <a:lnSpc>
                <a:spcPct val="150000"/>
              </a:lnSpc>
            </a:pPr>
            <a:r>
              <a:rPr lang="hu-HU" dirty="0"/>
              <a:t>l) Nem vízáteresztő burkolatú sétautak rekonstrukciója</a:t>
            </a:r>
          </a:p>
        </p:txBody>
      </p:sp>
    </p:spTree>
    <p:extLst>
      <p:ext uri="{BB962C8B-B14F-4D97-AF65-F5344CB8AC3E}">
        <p14:creationId xmlns:p14="http://schemas.microsoft.com/office/powerpoint/2010/main" val="1243238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23F9F55A-267E-4DE9-A5AB-E24467370A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8075240" cy="4691063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hu-HU" sz="1800" b="1" i="1" u="sng" dirty="0"/>
              <a:t>B) Főtevékenység – </a:t>
            </a:r>
          </a:p>
          <a:p>
            <a:pPr>
              <a:lnSpc>
                <a:spcPct val="150000"/>
              </a:lnSpc>
            </a:pPr>
            <a:r>
              <a:rPr lang="hu-HU" sz="1800" b="1" i="1" u="sng" dirty="0"/>
              <a:t>I. Gazdaságélénkítő tevékenység:</a:t>
            </a:r>
          </a:p>
          <a:p>
            <a:pPr lvl="1">
              <a:lnSpc>
                <a:spcPct val="150000"/>
              </a:lnSpc>
            </a:pPr>
            <a:r>
              <a:rPr lang="hu-HU" sz="1800" b="1" dirty="0"/>
              <a:t>c) alulhasznosított önkormányzati tulajdonban lévőépület megújítása, hasznosítása gazdaságélénkítési céllal:</a:t>
            </a:r>
          </a:p>
          <a:p>
            <a:pPr lvl="1">
              <a:lnSpc>
                <a:spcPct val="150000"/>
              </a:lnSpc>
            </a:pPr>
            <a:r>
              <a:rPr lang="hu-HU" sz="1800" b="1" dirty="0"/>
              <a:t>	1.) kereskedelmi és / vagy szolgáltató terek kialakítása és az 	alapműködéshez szükséges tárgyi eszközbeszerzés </a:t>
            </a:r>
          </a:p>
          <a:p>
            <a:pPr>
              <a:lnSpc>
                <a:spcPct val="150000"/>
              </a:lnSpc>
            </a:pPr>
            <a:r>
              <a:rPr lang="hu-HU" sz="1800" b="1" i="1" u="sng" dirty="0"/>
              <a:t>II. Közöségi cél</a:t>
            </a:r>
          </a:p>
          <a:p>
            <a:pPr lvl="1">
              <a:lnSpc>
                <a:spcPct val="150000"/>
              </a:lnSpc>
            </a:pPr>
            <a:r>
              <a:rPr lang="hu-HU" sz="1800" b="1" dirty="0"/>
              <a:t>a) </a:t>
            </a:r>
            <a:r>
              <a:rPr lang="hu-HU" sz="1800" b="1" dirty="0" err="1"/>
              <a:t>Kultúrális</a:t>
            </a:r>
            <a:r>
              <a:rPr lang="hu-HU" sz="1800" b="1" dirty="0"/>
              <a:t> tevékenységet magába foglaló, önkormányzati tulajdonú épület megújítása és tárgyi eszköz beszerzése</a:t>
            </a:r>
          </a:p>
          <a:p>
            <a:endParaRPr lang="hu-HU" dirty="0"/>
          </a:p>
        </p:txBody>
      </p:sp>
      <p:sp>
        <p:nvSpPr>
          <p:cNvPr id="4" name="Cím 3">
            <a:extLst>
              <a:ext uri="{FF2B5EF4-FFF2-40B4-BE49-F238E27FC236}">
                <a16:creationId xmlns:a16="http://schemas.microsoft.com/office/drawing/2014/main" id="{810F0235-9006-4B83-B5D4-C7C1214F3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89" y="44624"/>
            <a:ext cx="8075240" cy="864096"/>
          </a:xfrm>
        </p:spPr>
        <p:txBody>
          <a:bodyPr>
            <a:normAutofit/>
          </a:bodyPr>
          <a:lstStyle/>
          <a:p>
            <a:r>
              <a:rPr lang="hu-HU" dirty="0"/>
              <a:t>ÖNÁLLÓAN </a:t>
            </a:r>
            <a:r>
              <a:rPr lang="hu-HU" dirty="0" err="1"/>
              <a:t>TÁMOgatható</a:t>
            </a:r>
            <a:r>
              <a:rPr lang="hu-HU" dirty="0"/>
              <a:t> tevékenységek: B)</a:t>
            </a:r>
          </a:p>
        </p:txBody>
      </p:sp>
    </p:spTree>
    <p:extLst>
      <p:ext uri="{BB962C8B-B14F-4D97-AF65-F5344CB8AC3E}">
        <p14:creationId xmlns:p14="http://schemas.microsoft.com/office/powerpoint/2010/main" val="1748436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8A10F451-0B04-41C0-8A5A-EA768291B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89" y="44624"/>
            <a:ext cx="5924211" cy="864096"/>
          </a:xfrm>
        </p:spPr>
        <p:txBody>
          <a:bodyPr/>
          <a:lstStyle/>
          <a:p>
            <a:r>
              <a:rPr lang="hu-HU" dirty="0"/>
              <a:t>Kiegészítő tevékenységek</a:t>
            </a: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1619696B-2BB6-4887-9679-763C1C2327F7}"/>
              </a:ext>
            </a:extLst>
          </p:cNvPr>
          <p:cNvSpPr/>
          <p:nvPr/>
        </p:nvSpPr>
        <p:spPr>
          <a:xfrm>
            <a:off x="425791" y="1287341"/>
            <a:ext cx="8568952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u-HU" b="1" i="1" u="sng" dirty="0"/>
              <a:t> Valamennyi főtevékenységhez kapcsolódóan: </a:t>
            </a: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875F3B1D-C0E6-475D-965C-21C3E47E467B}"/>
              </a:ext>
            </a:extLst>
          </p:cNvPr>
          <p:cNvSpPr/>
          <p:nvPr/>
        </p:nvSpPr>
        <p:spPr>
          <a:xfrm>
            <a:off x="447988" y="1739385"/>
            <a:ext cx="8372483" cy="4247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u-HU" b="1" i="1" dirty="0"/>
              <a:t>3. önkormányzati belterületi közúthálózat zöldterület-használatot segítő felújítása, szilárd burkolattal történő ellátása, zöldfelület használatát segítő közlekedési fejlesztések</a:t>
            </a:r>
          </a:p>
          <a:p>
            <a:pPr lvl="1">
              <a:lnSpc>
                <a:spcPct val="150000"/>
              </a:lnSpc>
            </a:pPr>
            <a:r>
              <a:rPr lang="hu-HU" sz="1600" dirty="0"/>
              <a:t>a) járdák, gyalogos és kerékpáros közlekedésre alkalmas nagyműtárgyak felújítása, kialakítása (parkokban)</a:t>
            </a:r>
          </a:p>
          <a:p>
            <a:pPr lvl="1">
              <a:lnSpc>
                <a:spcPct val="150000"/>
              </a:lnSpc>
            </a:pPr>
            <a:r>
              <a:rPr lang="hu-HU" sz="1600" dirty="0"/>
              <a:t>b) meglévő parkolók felújítása</a:t>
            </a:r>
          </a:p>
          <a:p>
            <a:pPr lvl="1">
              <a:lnSpc>
                <a:spcPct val="150000"/>
              </a:lnSpc>
            </a:pPr>
            <a:r>
              <a:rPr lang="hu-HU" sz="1600" dirty="0"/>
              <a:t>d) zöldfelület elérhetőségét, átjárhatóságát biztosító közlekedőfelület felújítása, kialakítása</a:t>
            </a:r>
          </a:p>
          <a:p>
            <a:pPr lvl="1">
              <a:lnSpc>
                <a:spcPct val="150000"/>
              </a:lnSpc>
            </a:pPr>
            <a:r>
              <a:rPr lang="hu-HU" sz="1600" dirty="0"/>
              <a:t>e) meglévő gyalogos zónák, terek, sétautak megújítása biológiailag aktív felületek növelésével, növényfelületek telepítésével</a:t>
            </a:r>
          </a:p>
          <a:p>
            <a:pPr lvl="1">
              <a:lnSpc>
                <a:spcPct val="150000"/>
              </a:lnSpc>
            </a:pPr>
            <a:r>
              <a:rPr lang="hu-HU" sz="1600" dirty="0"/>
              <a:t>g) kerékpártárolók, kerékpárparkolók kiépítése, kialakítása</a:t>
            </a:r>
          </a:p>
        </p:txBody>
      </p:sp>
    </p:spTree>
    <p:extLst>
      <p:ext uri="{BB962C8B-B14F-4D97-AF65-F5344CB8AC3E}">
        <p14:creationId xmlns:p14="http://schemas.microsoft.com/office/powerpoint/2010/main" val="3205933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8A10F451-0B04-41C0-8A5A-EA768291B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89" y="44624"/>
            <a:ext cx="5924211" cy="864096"/>
          </a:xfrm>
        </p:spPr>
        <p:txBody>
          <a:bodyPr/>
          <a:lstStyle/>
          <a:p>
            <a:r>
              <a:rPr lang="hu-HU" dirty="0"/>
              <a:t>Kiegészítő tevékenységek</a:t>
            </a: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1619696B-2BB6-4887-9679-763C1C2327F7}"/>
              </a:ext>
            </a:extLst>
          </p:cNvPr>
          <p:cNvSpPr/>
          <p:nvPr/>
        </p:nvSpPr>
        <p:spPr>
          <a:xfrm>
            <a:off x="349753" y="1256516"/>
            <a:ext cx="8568952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u-HU" b="1" i="1" u="sng" dirty="0"/>
              <a:t> Valamennyi főtevékenységhez kapcsolódóan: </a:t>
            </a: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875F3B1D-C0E6-475D-965C-21C3E47E467B}"/>
              </a:ext>
            </a:extLst>
          </p:cNvPr>
          <p:cNvSpPr/>
          <p:nvPr/>
        </p:nvSpPr>
        <p:spPr>
          <a:xfrm>
            <a:off x="447989" y="2055838"/>
            <a:ext cx="8372483" cy="3365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u-HU" b="1" i="1" dirty="0"/>
              <a:t>4. Önkormányzati tulajdonú energiatakarékos közvilágítás kialakítása, korszerűsítése, légvezetékek terepszint alá helyezése</a:t>
            </a:r>
          </a:p>
          <a:p>
            <a:pPr>
              <a:lnSpc>
                <a:spcPct val="150000"/>
              </a:lnSpc>
            </a:pPr>
            <a:endParaRPr lang="hu-HU" b="1" i="1" dirty="0"/>
          </a:p>
          <a:p>
            <a:pPr>
              <a:lnSpc>
                <a:spcPct val="150000"/>
              </a:lnSpc>
            </a:pPr>
            <a:r>
              <a:rPr lang="hu-HU" b="1" i="1" dirty="0"/>
              <a:t>5. Közbiztonság javítását, a fejlesztés eredményeinek megőrzését, fenntartását szolgáló infrastrukturális fejlesztések</a:t>
            </a:r>
          </a:p>
          <a:p>
            <a:pPr>
              <a:lnSpc>
                <a:spcPct val="150000"/>
              </a:lnSpc>
            </a:pPr>
            <a:endParaRPr lang="hu-HU" b="1" i="1" dirty="0"/>
          </a:p>
          <a:p>
            <a:pPr>
              <a:lnSpc>
                <a:spcPct val="150000"/>
              </a:lnSpc>
            </a:pPr>
            <a:r>
              <a:rPr lang="hu-HU" b="1" i="1" u="sng" dirty="0" err="1"/>
              <a:t>Soft</a:t>
            </a:r>
            <a:r>
              <a:rPr lang="hu-HU" b="1" i="1" u="sng" dirty="0"/>
              <a:t> elemek: </a:t>
            </a:r>
            <a:r>
              <a:rPr lang="hu-HU" b="1" i="1" dirty="0"/>
              <a:t>Közlekedésbiztonság és közbiztonság javítását segítő-, egészségtudatosságra ösztönző rendezvények, sportnapok, versenyek</a:t>
            </a:r>
          </a:p>
        </p:txBody>
      </p:sp>
    </p:spTree>
    <p:extLst>
      <p:ext uri="{BB962C8B-B14F-4D97-AF65-F5344CB8AC3E}">
        <p14:creationId xmlns:p14="http://schemas.microsoft.com/office/powerpoint/2010/main" val="2375917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B39F0908-C236-44B2-94A1-32BE51410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89" y="44624"/>
            <a:ext cx="7724411" cy="864096"/>
          </a:xfrm>
        </p:spPr>
        <p:txBody>
          <a:bodyPr/>
          <a:lstStyle/>
          <a:p>
            <a:r>
              <a:rPr lang="hu-HU" dirty="0"/>
              <a:t>Projekt által elérni kívánt eredmények</a:t>
            </a:r>
          </a:p>
        </p:txBody>
      </p:sp>
      <p:graphicFrame>
        <p:nvGraphicFramePr>
          <p:cNvPr id="10" name="Táblázat 9">
            <a:extLst>
              <a:ext uri="{FF2B5EF4-FFF2-40B4-BE49-F238E27FC236}">
                <a16:creationId xmlns:a16="http://schemas.microsoft.com/office/drawing/2014/main" id="{75A79C94-AA72-49BE-A9BE-ECAA3E9164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353509"/>
              </p:ext>
            </p:extLst>
          </p:nvPr>
        </p:nvGraphicFramePr>
        <p:xfrm>
          <a:off x="107504" y="1412776"/>
          <a:ext cx="8712968" cy="52565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8132">
                  <a:extLst>
                    <a:ext uri="{9D8B030D-6E8A-4147-A177-3AD203B41FA5}">
                      <a16:colId xmlns:a16="http://schemas.microsoft.com/office/drawing/2014/main" val="3845148066"/>
                    </a:ext>
                  </a:extLst>
                </a:gridCol>
                <a:gridCol w="983598">
                  <a:extLst>
                    <a:ext uri="{9D8B030D-6E8A-4147-A177-3AD203B41FA5}">
                      <a16:colId xmlns:a16="http://schemas.microsoft.com/office/drawing/2014/main" val="956308501"/>
                    </a:ext>
                  </a:extLst>
                </a:gridCol>
                <a:gridCol w="1499915">
                  <a:extLst>
                    <a:ext uri="{9D8B030D-6E8A-4147-A177-3AD203B41FA5}">
                      <a16:colId xmlns:a16="http://schemas.microsoft.com/office/drawing/2014/main" val="3980386069"/>
                    </a:ext>
                  </a:extLst>
                </a:gridCol>
                <a:gridCol w="1499915">
                  <a:extLst>
                    <a:ext uri="{9D8B030D-6E8A-4147-A177-3AD203B41FA5}">
                      <a16:colId xmlns:a16="http://schemas.microsoft.com/office/drawing/2014/main" val="3706169180"/>
                    </a:ext>
                  </a:extLst>
                </a:gridCol>
                <a:gridCol w="2311408">
                  <a:extLst>
                    <a:ext uri="{9D8B030D-6E8A-4147-A177-3AD203B41FA5}">
                      <a16:colId xmlns:a16="http://schemas.microsoft.com/office/drawing/2014/main" val="3307015925"/>
                    </a:ext>
                  </a:extLst>
                </a:gridCol>
              </a:tblGrid>
              <a:tr h="11304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TOP kiemelt indikátorok</a:t>
                      </a:r>
                      <a:endParaRPr lang="hu-HU" sz="2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mérték-egység</a:t>
                      </a:r>
                      <a:endParaRPr lang="hu-HU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TOP célérték</a:t>
                      </a:r>
                      <a:endParaRPr lang="hu-HU" sz="2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HB megyei célérték</a:t>
                      </a:r>
                      <a:endParaRPr lang="hu-HU" sz="2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A kérelmező vállalása/célértéke a tervezett fejlesztés kapcsán</a:t>
                      </a:r>
                      <a:endParaRPr lang="hu-HU" sz="2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10347615"/>
                  </a:ext>
                </a:extLst>
              </a:tr>
              <a:tr h="9458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1. Városi területeken létrehozott vagy helyreállított nyitott terek nagysága</a:t>
                      </a:r>
                      <a:endParaRPr lang="hu-HU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m2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1.395.000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86.667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35.000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41066804"/>
                  </a:ext>
                </a:extLst>
              </a:tr>
              <a:tr h="9194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2. Integrált városfejlesztési stratégiákba bevont területek lakossága</a:t>
                      </a:r>
                      <a:endParaRPr lang="hu-HU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fő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1.240.000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77.037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15.167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28372853"/>
                  </a:ext>
                </a:extLst>
              </a:tr>
              <a:tr h="6782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3. Bel- és csapadék-vízvédelmi létesítmények hossza</a:t>
                      </a:r>
                      <a:endParaRPr lang="hu-HU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f</a:t>
                      </a:r>
                      <a:r>
                        <a:rPr lang="en-US" sz="1400" dirty="0">
                          <a:effectLst/>
                        </a:rPr>
                        <a:t>m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558.000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34.667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258,5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91527821"/>
                  </a:ext>
                </a:extLst>
              </a:tr>
              <a:tr h="9043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4. Városi területeken épített vagy renovált köz- vagy kereskedelmi épületek</a:t>
                      </a:r>
                      <a:endParaRPr lang="hu-HU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m2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168.000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10.437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1886,5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50238232"/>
                  </a:ext>
                </a:extLst>
              </a:tr>
              <a:tr h="6782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5. Megújult vagy újonnan kialakított zöldfelület nagysága</a:t>
                      </a:r>
                      <a:endParaRPr lang="hu-HU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m2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1.468.000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91.202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33.000 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3924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984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</TotalTime>
  <Words>609</Words>
  <Application>Microsoft Office PowerPoint</Application>
  <PresentationFormat>Diavetítés a képernyőre (4:3 oldalarány)</PresentationFormat>
  <Paragraphs>105</Paragraphs>
  <Slides>10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Office-téma</vt:lpstr>
      <vt:lpstr>Top-2.1.2-15-hb1-2016-00016  berettyóújfalu,  az egészséges zöldváros</vt:lpstr>
      <vt:lpstr>Projekt általános bemutatása</vt:lpstr>
      <vt:lpstr>előkészítés</vt:lpstr>
      <vt:lpstr>Önállóan támogatható tevékenységek: A)</vt:lpstr>
      <vt:lpstr>Kiegészítő tevékenységek</vt:lpstr>
      <vt:lpstr>ÖNÁLLÓAN TÁMOgatható tevékenységek: B)</vt:lpstr>
      <vt:lpstr>Kiegészítő tevékenységek</vt:lpstr>
      <vt:lpstr>Kiegészítő tevékenységek</vt:lpstr>
      <vt:lpstr>Projekt által elérni kívánt eredmények</vt:lpstr>
      <vt:lpstr>KÖSZÖNÖM  A FIGYELMET!</vt:lpstr>
    </vt:vector>
  </TitlesOfParts>
  <Company>novak.adam@gmail.com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Kövesiné Árgyelán Kata</cp:lastModifiedBy>
  <cp:revision>53</cp:revision>
  <dcterms:created xsi:type="dcterms:W3CDTF">2014-03-03T11:13:53Z</dcterms:created>
  <dcterms:modified xsi:type="dcterms:W3CDTF">2018-04-24T12:49:18Z</dcterms:modified>
</cp:coreProperties>
</file>